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embeddedFontLst>
    <p:embeddedFont>
      <p:font typeface="Roboto Thin"/>
      <p:regular r:id="rId18"/>
      <p:bold r:id="rId19"/>
      <p:italic r:id="rId20"/>
      <p:boldItalic r:id="rId21"/>
    </p:embeddedFont>
    <p:embeddedFont>
      <p:font typeface="Roboto"/>
      <p:regular r:id="rId22"/>
      <p:bold r:id="rId23"/>
      <p:italic r:id="rId24"/>
      <p:boldItalic r:id="rId25"/>
    </p:embeddedFont>
    <p:embeddedFont>
      <p:font typeface="Roboto Medium"/>
      <p:regular r:id="rId26"/>
      <p:bold r:id="rId27"/>
      <p:italic r:id="rId28"/>
      <p:boldItalic r:id="rId29"/>
    </p:embeddedFont>
    <p:embeddedFont>
      <p:font typeface="Roboto Light"/>
      <p:regular r:id="rId30"/>
      <p:bold r:id="rId31"/>
      <p:italic r:id="rId32"/>
      <p:boldItalic r:id="rId33"/>
    </p:embeddedFont>
    <p:embeddedFont>
      <p:font typeface="Roboto Mono"/>
      <p:regular r:id="rId34"/>
      <p:bold r:id="rId35"/>
      <p:italic r:id="rId36"/>
      <p:boldItalic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Thin-italic.fntdata"/><Relationship Id="rId22" Type="http://schemas.openxmlformats.org/officeDocument/2006/relationships/font" Target="fonts/Roboto-regular.fntdata"/><Relationship Id="rId21" Type="http://schemas.openxmlformats.org/officeDocument/2006/relationships/font" Target="fonts/RobotoThin-boldItalic.fntdata"/><Relationship Id="rId24" Type="http://schemas.openxmlformats.org/officeDocument/2006/relationships/font" Target="fonts/Roboto-italic.fntdata"/><Relationship Id="rId23" Type="http://schemas.openxmlformats.org/officeDocument/2006/relationships/font" Target="fonts/Roboto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Medium-regular.fntdata"/><Relationship Id="rId25" Type="http://schemas.openxmlformats.org/officeDocument/2006/relationships/font" Target="fonts/Roboto-boldItalic.fntdata"/><Relationship Id="rId28" Type="http://schemas.openxmlformats.org/officeDocument/2006/relationships/font" Target="fonts/RobotoMedium-italic.fntdata"/><Relationship Id="rId27" Type="http://schemas.openxmlformats.org/officeDocument/2006/relationships/font" Target="fonts/RobotoMedium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Medium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Light-bold.fntdata"/><Relationship Id="rId30" Type="http://schemas.openxmlformats.org/officeDocument/2006/relationships/font" Target="fonts/RobotoLight-regular.fntdata"/><Relationship Id="rId11" Type="http://schemas.openxmlformats.org/officeDocument/2006/relationships/slide" Target="slides/slide6.xml"/><Relationship Id="rId33" Type="http://schemas.openxmlformats.org/officeDocument/2006/relationships/font" Target="fonts/RobotoLight-boldItalic.fntdata"/><Relationship Id="rId10" Type="http://schemas.openxmlformats.org/officeDocument/2006/relationships/slide" Target="slides/slide5.xml"/><Relationship Id="rId32" Type="http://schemas.openxmlformats.org/officeDocument/2006/relationships/font" Target="fonts/RobotoLight-italic.fntdata"/><Relationship Id="rId13" Type="http://schemas.openxmlformats.org/officeDocument/2006/relationships/slide" Target="slides/slide8.xml"/><Relationship Id="rId35" Type="http://schemas.openxmlformats.org/officeDocument/2006/relationships/font" Target="fonts/RobotoMono-bold.fntdata"/><Relationship Id="rId12" Type="http://schemas.openxmlformats.org/officeDocument/2006/relationships/slide" Target="slides/slide7.xml"/><Relationship Id="rId34" Type="http://schemas.openxmlformats.org/officeDocument/2006/relationships/font" Target="fonts/RobotoMono-regular.fntdata"/><Relationship Id="rId15" Type="http://schemas.openxmlformats.org/officeDocument/2006/relationships/slide" Target="slides/slide10.xml"/><Relationship Id="rId37" Type="http://schemas.openxmlformats.org/officeDocument/2006/relationships/font" Target="fonts/RobotoMono-boldItalic.fntdata"/><Relationship Id="rId14" Type="http://schemas.openxmlformats.org/officeDocument/2006/relationships/slide" Target="slides/slide9.xml"/><Relationship Id="rId36" Type="http://schemas.openxmlformats.org/officeDocument/2006/relationships/font" Target="fonts/RobotoMono-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RobotoThin-bold.fntdata"/><Relationship Id="rId18" Type="http://schemas.openxmlformats.org/officeDocument/2006/relationships/font" Target="fonts/RobotoThin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4533035405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4533035405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4533035405_0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4533035405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4533035405_0_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4533035405_0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4533035405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4533035405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1.7 million in nigeria IDMC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4533035405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4533035405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4533035405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4533035405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4533035405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4533035405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4533035405_0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4533035405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4533035405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4533035405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4533035405_0_2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4533035405_0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4533035405_0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4533035405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4533035405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4533035405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Relationship Id="rId4" Type="http://schemas.openxmlformats.org/officeDocument/2006/relationships/image" Target="../media/image5.png"/><Relationship Id="rId9" Type="http://schemas.openxmlformats.org/officeDocument/2006/relationships/image" Target="../media/image4.png"/><Relationship Id="rId5" Type="http://schemas.openxmlformats.org/officeDocument/2006/relationships/image" Target="../media/image16.png"/><Relationship Id="rId6" Type="http://schemas.openxmlformats.org/officeDocument/2006/relationships/image" Target="../media/image14.png"/><Relationship Id="rId7" Type="http://schemas.openxmlformats.org/officeDocument/2006/relationships/image" Target="../media/image10.png"/><Relationship Id="rId8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jpg"/><Relationship Id="rId4" Type="http://schemas.openxmlformats.org/officeDocument/2006/relationships/image" Target="../media/image15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jpg"/><Relationship Id="rId4" Type="http://schemas.openxmlformats.org/officeDocument/2006/relationships/image" Target="../media/image11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hyperlink" Target="http://www.youtube.com/watch?v=dYBh-WkEkw8" TargetMode="External"/><Relationship Id="rId4" Type="http://schemas.openxmlformats.org/officeDocument/2006/relationships/image" Target="../media/image1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5" name="Google Shape;55;p13"/>
          <p:cNvGrpSpPr/>
          <p:nvPr/>
        </p:nvGrpSpPr>
        <p:grpSpPr>
          <a:xfrm>
            <a:off x="237150" y="1439100"/>
            <a:ext cx="8669700" cy="2382715"/>
            <a:chOff x="237150" y="2201100"/>
            <a:chExt cx="8669700" cy="2382715"/>
          </a:xfrm>
        </p:grpSpPr>
        <p:sp>
          <p:nvSpPr>
            <p:cNvPr id="56" name="Google Shape;56;p13"/>
            <p:cNvSpPr txBox="1"/>
            <p:nvPr/>
          </p:nvSpPr>
          <p:spPr>
            <a:xfrm>
              <a:off x="237150" y="2201100"/>
              <a:ext cx="8669700" cy="74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800">
                  <a:solidFill>
                    <a:srgbClr val="FFFFFF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K A S A</a:t>
              </a:r>
              <a:endParaRPr sz="48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</p:txBody>
        </p:sp>
        <p:sp>
          <p:nvSpPr>
            <p:cNvPr id="57" name="Google Shape;57;p13"/>
            <p:cNvSpPr txBox="1"/>
            <p:nvPr/>
          </p:nvSpPr>
          <p:spPr>
            <a:xfrm>
              <a:off x="2900399" y="2878896"/>
              <a:ext cx="1138200" cy="156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FFFFFF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H</a:t>
              </a:r>
              <a:endParaRPr sz="18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FFFFFF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U</a:t>
              </a:r>
              <a:endParaRPr sz="18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FFFFFF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L</a:t>
              </a:r>
              <a:endParaRPr sz="18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FFFFFF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A</a:t>
              </a:r>
              <a:endParaRPr sz="18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FFFFFF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N </a:t>
              </a:r>
              <a:endParaRPr sz="18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</p:txBody>
        </p:sp>
        <p:sp>
          <p:nvSpPr>
            <p:cNvPr id="58" name="Google Shape;58;p13"/>
            <p:cNvSpPr txBox="1"/>
            <p:nvPr/>
          </p:nvSpPr>
          <p:spPr>
            <a:xfrm>
              <a:off x="3642358" y="3019615"/>
              <a:ext cx="1138200" cy="156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FFFFFF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L</a:t>
              </a:r>
              <a:endParaRPr sz="18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FFFFFF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F</a:t>
              </a:r>
              <a:endParaRPr sz="18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FFFFFF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O</a:t>
              </a:r>
              <a:endParaRPr sz="18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FFFFFF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N</a:t>
              </a:r>
              <a:endParaRPr sz="18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FFFFFF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S</a:t>
              </a:r>
              <a:endParaRPr sz="18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FFFFFF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O</a:t>
              </a:r>
              <a:endParaRPr sz="18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</p:txBody>
        </p:sp>
        <p:sp>
          <p:nvSpPr>
            <p:cNvPr id="59" name="Google Shape;59;p13"/>
            <p:cNvSpPr txBox="1"/>
            <p:nvPr/>
          </p:nvSpPr>
          <p:spPr>
            <a:xfrm>
              <a:off x="4375298" y="2614193"/>
              <a:ext cx="1138200" cy="156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FFFFFF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N</a:t>
              </a:r>
              <a:endParaRPr sz="18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FFFFFF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E</a:t>
              </a:r>
              <a:endParaRPr sz="18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FFFFFF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H</a:t>
              </a:r>
              <a:endParaRPr sz="18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</p:txBody>
        </p:sp>
        <p:sp>
          <p:nvSpPr>
            <p:cNvPr id="60" name="Google Shape;60;p13"/>
            <p:cNvSpPr txBox="1"/>
            <p:nvPr/>
          </p:nvSpPr>
          <p:spPr>
            <a:xfrm>
              <a:off x="5123323" y="2613183"/>
              <a:ext cx="1138200" cy="156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FFFFFF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L</a:t>
              </a:r>
              <a:endParaRPr sz="18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FFFFFF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E</a:t>
              </a:r>
              <a:endParaRPr sz="18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FFFFFF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X</a:t>
              </a:r>
              <a:endParaRPr sz="18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</p:txBody>
        </p:sp>
      </p:grpSp>
      <p:sp>
        <p:nvSpPr>
          <p:cNvPr id="61" name="Google Shape;61;p13"/>
          <p:cNvSpPr txBox="1"/>
          <p:nvPr/>
        </p:nvSpPr>
        <p:spPr>
          <a:xfrm>
            <a:off x="3072000" y="1071750"/>
            <a:ext cx="3000000" cy="30000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rgbClr val="FFFFFF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2"/>
          <p:cNvSpPr/>
          <p:nvPr/>
        </p:nvSpPr>
        <p:spPr>
          <a:xfrm>
            <a:off x="3371925" y="441225"/>
            <a:ext cx="5378700" cy="1204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6" name="Google Shape;126;p22"/>
          <p:cNvSpPr/>
          <p:nvPr/>
        </p:nvSpPr>
        <p:spPr>
          <a:xfrm>
            <a:off x="3371925" y="1944600"/>
            <a:ext cx="5378700" cy="1204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7" name="Google Shape;127;p22"/>
          <p:cNvSpPr/>
          <p:nvPr/>
        </p:nvSpPr>
        <p:spPr>
          <a:xfrm>
            <a:off x="3371925" y="3447975"/>
            <a:ext cx="5378700" cy="1204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8" name="Google Shape;12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41624" y="2323129"/>
            <a:ext cx="1009287" cy="61827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29" name="Google Shape;129;p22"/>
          <p:cNvPicPr preferRelativeResize="0"/>
          <p:nvPr/>
        </p:nvPicPr>
        <p:blipFill rotWithShape="1">
          <a:blip r:embed="rId4">
            <a:alphaModFix/>
          </a:blip>
          <a:srcRect b="52487" l="0" r="0" t="0"/>
          <a:stretch/>
        </p:blipFill>
        <p:spPr>
          <a:xfrm>
            <a:off x="4828038" y="2358044"/>
            <a:ext cx="1776601" cy="5484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dk1">
                <a:alpha val="52000"/>
              </a:schemeClr>
            </a:outerShdw>
          </a:effectLst>
        </p:spPr>
      </p:pic>
      <p:pic>
        <p:nvPicPr>
          <p:cNvPr id="130" name="Google Shape;130;p22"/>
          <p:cNvPicPr preferRelativeResize="0"/>
          <p:nvPr/>
        </p:nvPicPr>
        <p:blipFill rotWithShape="1">
          <a:blip r:embed="rId4">
            <a:alphaModFix/>
          </a:blip>
          <a:srcRect b="0" l="0" r="0" t="45784"/>
          <a:stretch/>
        </p:blipFill>
        <p:spPr>
          <a:xfrm>
            <a:off x="6781800" y="2319361"/>
            <a:ext cx="1776601" cy="625818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dk1">
                <a:alpha val="52000"/>
              </a:schemeClr>
            </a:outerShdw>
          </a:effectLst>
        </p:spPr>
      </p:pic>
      <p:pic>
        <p:nvPicPr>
          <p:cNvPr id="131" name="Google Shape;131;p22"/>
          <p:cNvPicPr preferRelativeResize="0"/>
          <p:nvPr/>
        </p:nvPicPr>
        <p:blipFill rotWithShape="1">
          <a:blip r:embed="rId5">
            <a:alphaModFix/>
          </a:blip>
          <a:srcRect b="71321" l="10525" r="69084" t="12534"/>
          <a:stretch/>
        </p:blipFill>
        <p:spPr>
          <a:xfrm>
            <a:off x="3490487" y="3851055"/>
            <a:ext cx="1406626" cy="626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05525" y="807274"/>
            <a:ext cx="1406624" cy="472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136450" y="674088"/>
            <a:ext cx="1406625" cy="738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2"/>
          <p:cNvPicPr preferRelativeResize="0"/>
          <p:nvPr/>
        </p:nvPicPr>
        <p:blipFill rotWithShape="1">
          <a:blip r:embed="rId8">
            <a:alphaModFix/>
          </a:blip>
          <a:srcRect b="85381" l="1219" r="86310" t="9558"/>
          <a:stretch/>
        </p:blipFill>
        <p:spPr>
          <a:xfrm>
            <a:off x="6537689" y="3928230"/>
            <a:ext cx="2068238" cy="47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918056" y="3855167"/>
            <a:ext cx="1406633" cy="61825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2"/>
          <p:cNvSpPr txBox="1"/>
          <p:nvPr/>
        </p:nvSpPr>
        <p:spPr>
          <a:xfrm>
            <a:off x="24785" y="1128763"/>
            <a:ext cx="33201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TECH STACK</a:t>
            </a:r>
            <a:endParaRPr sz="24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37" name="Google Shape;137;p22"/>
          <p:cNvSpPr txBox="1"/>
          <p:nvPr/>
        </p:nvSpPr>
        <p:spPr>
          <a:xfrm>
            <a:off x="3355973" y="3280132"/>
            <a:ext cx="1616400" cy="69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Data Sources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38" name="Google Shape;138;p22"/>
          <p:cNvSpPr txBox="1"/>
          <p:nvPr/>
        </p:nvSpPr>
        <p:spPr>
          <a:xfrm>
            <a:off x="3347423" y="1762580"/>
            <a:ext cx="1616400" cy="69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Services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39" name="Google Shape;139;p22"/>
          <p:cNvSpPr txBox="1"/>
          <p:nvPr/>
        </p:nvSpPr>
        <p:spPr>
          <a:xfrm>
            <a:off x="3376242" y="266435"/>
            <a:ext cx="1616400" cy="69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UI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3"/>
          <p:cNvSpPr txBox="1"/>
          <p:nvPr/>
        </p:nvSpPr>
        <p:spPr>
          <a:xfrm>
            <a:off x="1326150" y="1495550"/>
            <a:ext cx="6494400" cy="8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5" name="Google Shape;145;p23"/>
          <p:cNvSpPr txBox="1"/>
          <p:nvPr/>
        </p:nvSpPr>
        <p:spPr>
          <a:xfrm>
            <a:off x="5823020" y="1071738"/>
            <a:ext cx="33201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FUTURE WORK</a:t>
            </a:r>
            <a:endParaRPr sz="24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46" name="Google Shape;14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6381" y="2671180"/>
            <a:ext cx="2207631" cy="251035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3"/>
          <p:cNvSpPr txBox="1"/>
          <p:nvPr/>
        </p:nvSpPr>
        <p:spPr>
          <a:xfrm>
            <a:off x="990175" y="411950"/>
            <a:ext cx="47142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Expose APIs to make scoring criteria datasets available.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Extend the application to other countries which are prone to IDP populations.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4"/>
          <p:cNvSpPr txBox="1"/>
          <p:nvPr/>
        </p:nvSpPr>
        <p:spPr>
          <a:xfrm>
            <a:off x="3072000" y="1071750"/>
            <a:ext cx="3000000" cy="30000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THANK YOU</a:t>
            </a:r>
            <a:endParaRPr sz="48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/>
          <p:nvPr/>
        </p:nvSpPr>
        <p:spPr>
          <a:xfrm>
            <a:off x="1056150" y="1350175"/>
            <a:ext cx="7031700" cy="7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4 0  m i l l i o n</a:t>
            </a:r>
            <a:endParaRPr sz="72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Internally Displaced People (IDP)</a:t>
            </a:r>
            <a:endParaRPr sz="36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worldwide</a:t>
            </a:r>
            <a:endParaRPr sz="36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/>
        </p:nvSpPr>
        <p:spPr>
          <a:xfrm>
            <a:off x="1056150" y="1350175"/>
            <a:ext cx="7031700" cy="7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1.7  m i l l i o n</a:t>
            </a:r>
            <a:endParaRPr sz="72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Internally Displaced People (IDP)</a:t>
            </a:r>
            <a:endParaRPr sz="36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 Nigeria</a:t>
            </a:r>
            <a:endParaRPr sz="36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/>
          <p:nvPr/>
        </p:nvSpPr>
        <p:spPr>
          <a:xfrm>
            <a:off x="1056150" y="1369200"/>
            <a:ext cx="7031700" cy="7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rPr>
              <a:t>C H A L L E N G E</a:t>
            </a:r>
            <a:endParaRPr sz="4800">
              <a:solidFill>
                <a:srgbClr val="FFFFFF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The Land Where Displaced People Settle</a:t>
            </a:r>
            <a:endParaRPr sz="48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77" name="Google Shape;7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53100"/>
            <a:ext cx="1948715" cy="272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/>
          <p:nvPr/>
        </p:nvSpPr>
        <p:spPr>
          <a:xfrm>
            <a:off x="342830" y="1071750"/>
            <a:ext cx="33201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USER-SPECIFIC RECOMMENDATIONS</a:t>
            </a:r>
            <a:endParaRPr sz="24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83" name="Google Shape;8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77742" y="152400"/>
            <a:ext cx="2234621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17163" y="152400"/>
            <a:ext cx="2353964" cy="48387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/>
          <p:nvPr/>
        </p:nvSpPr>
        <p:spPr>
          <a:xfrm>
            <a:off x="5558175" y="1071750"/>
            <a:ext cx="33201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OVERALL CAMP RECOMMENDATIONS</a:t>
            </a:r>
            <a:endParaRPr sz="2400"/>
          </a:p>
        </p:txBody>
      </p:sp>
      <p:pic>
        <p:nvPicPr>
          <p:cNvPr id="90" name="Google Shape;9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500" y="152400"/>
            <a:ext cx="2234621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55284" y="152400"/>
            <a:ext cx="2234621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pp Demo for the SpaceApps Hackathon" id="96" name="Google Shape;96;p19" title="KAPA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3000" y="0"/>
            <a:ext cx="6858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0"/>
          <p:cNvSpPr/>
          <p:nvPr/>
        </p:nvSpPr>
        <p:spPr>
          <a:xfrm>
            <a:off x="3348850" y="661825"/>
            <a:ext cx="1511100" cy="7611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Access to Potable Water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2" name="Google Shape;102;p20"/>
          <p:cNvSpPr/>
          <p:nvPr/>
        </p:nvSpPr>
        <p:spPr>
          <a:xfrm>
            <a:off x="5144750" y="661825"/>
            <a:ext cx="1511100" cy="7611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Health Support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3" name="Google Shape;103;p20"/>
          <p:cNvSpPr/>
          <p:nvPr/>
        </p:nvSpPr>
        <p:spPr>
          <a:xfrm>
            <a:off x="3348850" y="3865525"/>
            <a:ext cx="1511100" cy="7611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Food Support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" name="Google Shape;104;p20"/>
          <p:cNvSpPr/>
          <p:nvPr/>
        </p:nvSpPr>
        <p:spPr>
          <a:xfrm>
            <a:off x="5144750" y="3865525"/>
            <a:ext cx="1511100" cy="7611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Protection Support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5" name="Google Shape;105;p20"/>
          <p:cNvSpPr/>
          <p:nvPr/>
        </p:nvSpPr>
        <p:spPr>
          <a:xfrm>
            <a:off x="3348850" y="1729725"/>
            <a:ext cx="1511100" cy="7611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Availability of Facilities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6" name="Google Shape;106;p20"/>
          <p:cNvSpPr/>
          <p:nvPr/>
        </p:nvSpPr>
        <p:spPr>
          <a:xfrm>
            <a:off x="5144750" y="1729725"/>
            <a:ext cx="1511100" cy="7611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Shelter Support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7" name="Google Shape;107;p20"/>
          <p:cNvSpPr/>
          <p:nvPr/>
        </p:nvSpPr>
        <p:spPr>
          <a:xfrm>
            <a:off x="5144750" y="2797625"/>
            <a:ext cx="1511100" cy="7611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Income Generating Activities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8" name="Google Shape;108;p20"/>
          <p:cNvSpPr/>
          <p:nvPr/>
        </p:nvSpPr>
        <p:spPr>
          <a:xfrm>
            <a:off x="3348850" y="2797625"/>
            <a:ext cx="1511100" cy="7611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Distance from User’s Location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9" name="Google Shape;109;p20"/>
          <p:cNvSpPr/>
          <p:nvPr/>
        </p:nvSpPr>
        <p:spPr>
          <a:xfrm>
            <a:off x="6940650" y="661825"/>
            <a:ext cx="1511100" cy="7611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Vegetation Index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0" name="Google Shape;110;p20"/>
          <p:cNvSpPr/>
          <p:nvPr/>
        </p:nvSpPr>
        <p:spPr>
          <a:xfrm>
            <a:off x="6940650" y="3865525"/>
            <a:ext cx="1511100" cy="7611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Near Major Cities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" name="Google Shape;111;p20"/>
          <p:cNvSpPr/>
          <p:nvPr/>
        </p:nvSpPr>
        <p:spPr>
          <a:xfrm>
            <a:off x="6940650" y="1729725"/>
            <a:ext cx="1511100" cy="7611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Population Density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" name="Google Shape;112;p20"/>
          <p:cNvSpPr/>
          <p:nvPr/>
        </p:nvSpPr>
        <p:spPr>
          <a:xfrm>
            <a:off x="6940650" y="2797625"/>
            <a:ext cx="1511100" cy="7611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Educational Facilities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3" name="Google Shape;11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525" y="680401"/>
            <a:ext cx="1810425" cy="1810425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0"/>
          <p:cNvSpPr txBox="1"/>
          <p:nvPr/>
        </p:nvSpPr>
        <p:spPr>
          <a:xfrm>
            <a:off x="26980" y="1033700"/>
            <a:ext cx="33201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SCORING</a:t>
            </a:r>
            <a:endParaRPr sz="24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CRITERIA</a:t>
            </a:r>
            <a:endParaRPr sz="24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1"/>
          <p:cNvSpPr txBox="1"/>
          <p:nvPr/>
        </p:nvSpPr>
        <p:spPr>
          <a:xfrm>
            <a:off x="6242050" y="1071763"/>
            <a:ext cx="33201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WEIGHTED</a:t>
            </a:r>
            <a:endParaRPr sz="24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SCORING</a:t>
            </a:r>
            <a:endParaRPr sz="24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20" name="Google Shape;120;p21" title="Points scored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475" y="613700"/>
            <a:ext cx="6154851" cy="3916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